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embeddedFontLst>
    <p:embeddedFont>
      <p:font typeface="Amatic SC"/>
      <p:regular r:id="rId18"/>
      <p:bold r:id="rId19"/>
    </p:embeddedFont>
    <p:embeddedFont>
      <p:font typeface="Source Code Pro"/>
      <p:regular r:id="rId20"/>
      <p:bold r:id="rId21"/>
      <p:italic r:id="rId22"/>
      <p:boldItalic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SourceCodePro-regular.fntdata"/><Relationship Id="rId11" Type="http://schemas.openxmlformats.org/officeDocument/2006/relationships/slide" Target="slides/slide6.xml"/><Relationship Id="rId22" Type="http://schemas.openxmlformats.org/officeDocument/2006/relationships/font" Target="fonts/SourceCodePro-italic.fntdata"/><Relationship Id="rId10" Type="http://schemas.openxmlformats.org/officeDocument/2006/relationships/slide" Target="slides/slide5.xml"/><Relationship Id="rId21" Type="http://schemas.openxmlformats.org/officeDocument/2006/relationships/font" Target="fonts/SourceCodePro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23" Type="http://schemas.openxmlformats.org/officeDocument/2006/relationships/font" Target="fonts/SourceCodePro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AmaticSC-bold.fntdata"/><Relationship Id="rId6" Type="http://schemas.openxmlformats.org/officeDocument/2006/relationships/slide" Target="slides/slide1.xml"/><Relationship Id="rId18" Type="http://schemas.openxmlformats.org/officeDocument/2006/relationships/font" Target="fonts/AmaticSC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f10bc2cc23_7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1f10bc2cc23_7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f10bc2cc23_7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1f10bc2cc23_7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f10bc2cc23_7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1f10bc2cc23_7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1f1e757b82b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1f1e757b82b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1f10bc2cc23_7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1f10bc2cc23_7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1f10ceef1ce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1f10ceef1ce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f10ceef1ce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1f10ceef1ce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f10bc2cc23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1f10bc2cc23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f10bc2cc23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1f10bc2cc23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f10bc2cc23_7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1f10bc2cc23_7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f10bc2cc23_7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1f10bc2cc23_7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49" name="Google Shape;4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8" name="Google Shape;38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" name="Google Shape;39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40" name="Google Shape;40;p9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1" name="Google Shape;41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45" name="Google Shape;45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png"/><Relationship Id="rId4" Type="http://schemas.openxmlformats.org/officeDocument/2006/relationships/image" Target="../media/image3.png"/><Relationship Id="rId5" Type="http://schemas.openxmlformats.org/officeDocument/2006/relationships/image" Target="../media/image24.png"/><Relationship Id="rId6" Type="http://schemas.openxmlformats.org/officeDocument/2006/relationships/image" Target="../media/image2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Relationship Id="rId4" Type="http://schemas.openxmlformats.org/officeDocument/2006/relationships/image" Target="../media/image15.png"/><Relationship Id="rId5" Type="http://schemas.openxmlformats.org/officeDocument/2006/relationships/image" Target="../media/image2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png"/><Relationship Id="rId4" Type="http://schemas.openxmlformats.org/officeDocument/2006/relationships/image" Target="../media/image28.png"/><Relationship Id="rId5" Type="http://schemas.openxmlformats.org/officeDocument/2006/relationships/image" Target="../media/image27.png"/><Relationship Id="rId6" Type="http://schemas.openxmlformats.org/officeDocument/2006/relationships/image" Target="../media/image2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Relationship Id="rId4" Type="http://schemas.openxmlformats.org/officeDocument/2006/relationships/image" Target="../media/image19.png"/><Relationship Id="rId5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6.jpg"/><Relationship Id="rId4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5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/>
          <p:nvPr>
            <p:ph type="ctrTitle"/>
          </p:nvPr>
        </p:nvSpPr>
        <p:spPr>
          <a:xfrm>
            <a:off x="335250" y="1244700"/>
            <a:ext cx="8473500" cy="265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   </a:t>
            </a:r>
            <a:r>
              <a:rPr lang="es"/>
              <a:t>Prevención</a:t>
            </a:r>
            <a:r>
              <a:rPr lang="es"/>
              <a:t> y mitigación                          de </a:t>
            </a:r>
            <a:r>
              <a:rPr lang="es"/>
              <a:t>impactos</a:t>
            </a:r>
            <a:r>
              <a:rPr lang="es"/>
              <a:t> laborales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ADSO</a:t>
            </a:r>
            <a:endParaRPr/>
          </a:p>
        </p:txBody>
      </p:sp>
      <p:sp>
        <p:nvSpPr>
          <p:cNvPr id="57" name="Google Shape;57;p13"/>
          <p:cNvSpPr txBox="1"/>
          <p:nvPr/>
        </p:nvSpPr>
        <p:spPr>
          <a:xfrm>
            <a:off x="6240475" y="3770450"/>
            <a:ext cx="2772600" cy="107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Edison Betancur	</a:t>
            </a:r>
            <a:endParaRPr sz="18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Yeison L. Arroyave</a:t>
            </a:r>
            <a:endParaRPr sz="18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Federico Duque L.</a:t>
            </a:r>
            <a:endParaRPr sz="18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58" name="Google Shape;58;p13"/>
          <p:cNvSpPr txBox="1"/>
          <p:nvPr/>
        </p:nvSpPr>
        <p:spPr>
          <a:xfrm>
            <a:off x="3987150" y="4614600"/>
            <a:ext cx="11697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2847248</a:t>
            </a:r>
            <a:endParaRPr sz="18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cxnSp>
        <p:nvCxnSpPr>
          <p:cNvPr id="59" name="Google Shape;59;p13"/>
          <p:cNvCxnSpPr/>
          <p:nvPr/>
        </p:nvCxnSpPr>
        <p:spPr>
          <a:xfrm>
            <a:off x="2551825" y="2641775"/>
            <a:ext cx="3933900" cy="24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60" name="Google Shape;60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1052" y="3386080"/>
            <a:ext cx="924125" cy="512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2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Prevención de las enfermedades laborales</a:t>
            </a:r>
            <a:endParaRPr/>
          </a:p>
        </p:txBody>
      </p:sp>
      <p:cxnSp>
        <p:nvCxnSpPr>
          <p:cNvPr id="145" name="Google Shape;145;p22"/>
          <p:cNvCxnSpPr/>
          <p:nvPr/>
        </p:nvCxnSpPr>
        <p:spPr>
          <a:xfrm>
            <a:off x="862800" y="1055075"/>
            <a:ext cx="7418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6" name="Google Shape;146;p22"/>
          <p:cNvSpPr/>
          <p:nvPr/>
        </p:nvSpPr>
        <p:spPr>
          <a:xfrm>
            <a:off x="2666963" y="1357025"/>
            <a:ext cx="3418800" cy="3296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Source Code Pro"/>
              <a:buChar char="●"/>
            </a:pPr>
            <a:r>
              <a:rPr lang="es">
                <a:latin typeface="Source Code Pro"/>
                <a:ea typeface="Source Code Pro"/>
                <a:cs typeface="Source Code Pro"/>
                <a:sym typeface="Source Code Pro"/>
              </a:rPr>
              <a:t>Pausas activas.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Source Code Pro"/>
              <a:buChar char="●"/>
            </a:pPr>
            <a:r>
              <a:rPr lang="es">
                <a:latin typeface="Source Code Pro"/>
                <a:ea typeface="Source Code Pro"/>
                <a:cs typeface="Source Code Pro"/>
                <a:sym typeface="Source Code Pro"/>
              </a:rPr>
              <a:t>Ejercicios de estiramiento.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Source Code Pro"/>
              <a:buChar char="●"/>
            </a:pPr>
            <a:r>
              <a:rPr lang="es">
                <a:latin typeface="Source Code Pro"/>
                <a:ea typeface="Source Code Pro"/>
                <a:cs typeface="Source Code Pro"/>
                <a:sym typeface="Source Code Pro"/>
              </a:rPr>
              <a:t>Ejercicios de calentamiento.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Source Code Pro"/>
              <a:buChar char="●"/>
            </a:pPr>
            <a:r>
              <a:rPr lang="es">
                <a:latin typeface="Source Code Pro"/>
                <a:ea typeface="Source Code Pro"/>
                <a:cs typeface="Source Code Pro"/>
                <a:sym typeface="Source Code Pro"/>
              </a:rPr>
              <a:t>Buena postura al sentarse.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Source Code Pro"/>
              <a:buChar char="●"/>
            </a:pPr>
            <a:r>
              <a:rPr lang="es">
                <a:latin typeface="Source Code Pro"/>
                <a:ea typeface="Source Code Pro"/>
                <a:cs typeface="Source Code Pro"/>
                <a:sym typeface="Source Code Pro"/>
              </a:rPr>
              <a:t>Accesorios</a:t>
            </a:r>
            <a:r>
              <a:rPr lang="es"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es">
                <a:latin typeface="Source Code Pro"/>
                <a:ea typeface="Source Code Pro"/>
                <a:cs typeface="Source Code Pro"/>
                <a:sym typeface="Source Code Pro"/>
              </a:rPr>
              <a:t>cómodos</a:t>
            </a:r>
            <a:r>
              <a:rPr lang="es">
                <a:latin typeface="Source Code Pro"/>
                <a:ea typeface="Source Code Pro"/>
                <a:cs typeface="Source Code Pro"/>
                <a:sym typeface="Source Code Pro"/>
              </a:rPr>
              <a:t> y </a:t>
            </a:r>
            <a:r>
              <a:rPr lang="es">
                <a:latin typeface="Source Code Pro"/>
                <a:ea typeface="Source Code Pro"/>
                <a:cs typeface="Source Code Pro"/>
                <a:sym typeface="Source Code Pro"/>
              </a:rPr>
              <a:t>útiles.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Source Code Pro"/>
              <a:buChar char="●"/>
            </a:pPr>
            <a:r>
              <a:rPr lang="es">
                <a:latin typeface="Source Code Pro"/>
                <a:ea typeface="Source Code Pro"/>
                <a:cs typeface="Source Code Pro"/>
                <a:sym typeface="Source Code Pro"/>
              </a:rPr>
              <a:t>Uso de lentes de descanso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147" name="Google Shape;14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29450" y="1357037"/>
            <a:ext cx="2804800" cy="1788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2550" y="3169649"/>
            <a:ext cx="2003950" cy="133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1365875"/>
            <a:ext cx="2105825" cy="1770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58575" y="3037450"/>
            <a:ext cx="2247474" cy="160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3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Causas de enfermedades laborales: mentales</a:t>
            </a:r>
            <a:endParaRPr/>
          </a:p>
        </p:txBody>
      </p:sp>
      <p:cxnSp>
        <p:nvCxnSpPr>
          <p:cNvPr id="156" name="Google Shape;156;p23"/>
          <p:cNvCxnSpPr/>
          <p:nvPr/>
        </p:nvCxnSpPr>
        <p:spPr>
          <a:xfrm flipH="1" rot="10800000">
            <a:off x="1414950" y="1055225"/>
            <a:ext cx="6322200" cy="16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7" name="Google Shape;157;p23"/>
          <p:cNvSpPr/>
          <p:nvPr/>
        </p:nvSpPr>
        <p:spPr>
          <a:xfrm>
            <a:off x="1770500" y="1462425"/>
            <a:ext cx="3140700" cy="498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Source Code Pro"/>
                <a:ea typeface="Source Code Pro"/>
                <a:cs typeface="Source Code Pro"/>
                <a:sym typeface="Source Code Pro"/>
              </a:rPr>
              <a:t>Problemas </a:t>
            </a:r>
            <a:r>
              <a:rPr lang="es">
                <a:latin typeface="Source Code Pro"/>
                <a:ea typeface="Source Code Pro"/>
                <a:cs typeface="Source Code Pro"/>
                <a:sym typeface="Source Code Pro"/>
              </a:rPr>
              <a:t>estrés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58" name="Google Shape;158;p23"/>
          <p:cNvSpPr/>
          <p:nvPr/>
        </p:nvSpPr>
        <p:spPr>
          <a:xfrm>
            <a:off x="4596450" y="2120050"/>
            <a:ext cx="3140700" cy="498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Source Code Pro"/>
                <a:ea typeface="Source Code Pro"/>
                <a:cs typeface="Source Code Pro"/>
                <a:sym typeface="Source Code Pro"/>
              </a:rPr>
              <a:t>Problemas depresión o desmotivación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159" name="Google Shape;15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54975" y="2933250"/>
            <a:ext cx="2211300" cy="176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53750" y="2933250"/>
            <a:ext cx="1867775" cy="157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38725" y="2967563"/>
            <a:ext cx="2669325" cy="1501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3"/>
          <p:cNvSpPr/>
          <p:nvPr/>
        </p:nvSpPr>
        <p:spPr>
          <a:xfrm>
            <a:off x="1151000" y="2215000"/>
            <a:ext cx="3140700" cy="498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Source Code Pro"/>
                <a:ea typeface="Source Code Pro"/>
                <a:cs typeface="Source Code Pro"/>
                <a:sym typeface="Source Code Pro"/>
              </a:rPr>
              <a:t>Síndrome de </a:t>
            </a:r>
            <a:r>
              <a:rPr lang="es">
                <a:latin typeface="Source Code Pro"/>
                <a:ea typeface="Source Code Pro"/>
                <a:cs typeface="Source Code Pro"/>
                <a:sym typeface="Source Code Pro"/>
              </a:rPr>
              <a:t>Burnout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4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Prevención de las enfermedades laborales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8" name="Google Shape;168;p24"/>
          <p:cNvCxnSpPr/>
          <p:nvPr/>
        </p:nvCxnSpPr>
        <p:spPr>
          <a:xfrm>
            <a:off x="862800" y="1055075"/>
            <a:ext cx="7418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9" name="Google Shape;169;p24"/>
          <p:cNvSpPr/>
          <p:nvPr/>
        </p:nvSpPr>
        <p:spPr>
          <a:xfrm>
            <a:off x="2524475" y="1266225"/>
            <a:ext cx="3418800" cy="3575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Source Code Pro"/>
              <a:buChar char="●"/>
            </a:pPr>
            <a:r>
              <a:rPr lang="es">
                <a:latin typeface="Source Code Pro"/>
                <a:ea typeface="Source Code Pro"/>
                <a:cs typeface="Source Code Pro"/>
                <a:sym typeface="Source Code Pro"/>
              </a:rPr>
              <a:t>Buscar ayuda profesional(expresarse con un terapeuta.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Source Code Pro"/>
              <a:buChar char="●"/>
            </a:pPr>
            <a:r>
              <a:rPr lang="es">
                <a:latin typeface="Source Code Pro"/>
                <a:ea typeface="Source Code Pro"/>
                <a:cs typeface="Source Code Pro"/>
                <a:sym typeface="Source Code Pro"/>
              </a:rPr>
              <a:t>Trabajar en el desarrollo personal.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Source Code Pro"/>
              <a:buChar char="●"/>
            </a:pPr>
            <a:r>
              <a:rPr lang="es">
                <a:latin typeface="Source Code Pro"/>
                <a:ea typeface="Source Code Pro"/>
                <a:cs typeface="Source Code Pro"/>
                <a:sym typeface="Source Code Pro"/>
              </a:rPr>
              <a:t>Dedicar tiempo al ocio (actividades de diversión).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Source Code Pro"/>
              <a:buChar char="●"/>
            </a:pPr>
            <a:r>
              <a:rPr lang="es">
                <a:latin typeface="Source Code Pro"/>
                <a:ea typeface="Source Code Pro"/>
                <a:cs typeface="Source Code Pro"/>
                <a:sym typeface="Source Code Pro"/>
              </a:rPr>
              <a:t>Realizar actividad física.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Source Code Pro"/>
              <a:buChar char="●"/>
            </a:pPr>
            <a:r>
              <a:rPr lang="es">
                <a:latin typeface="Source Code Pro"/>
                <a:ea typeface="Source Code Pro"/>
                <a:cs typeface="Source Code Pro"/>
                <a:sym typeface="Source Code Pro"/>
              </a:rPr>
              <a:t>Exponerse al aire libre.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Source Code Pro"/>
              <a:buChar char="●"/>
            </a:pPr>
            <a:r>
              <a:rPr lang="es">
                <a:latin typeface="Source Code Pro"/>
                <a:ea typeface="Source Code Pro"/>
                <a:cs typeface="Source Code Pro"/>
                <a:sym typeface="Source Code Pro"/>
              </a:rPr>
              <a:t>Meditación.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170" name="Google Shape;17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46613" y="1333175"/>
            <a:ext cx="2895937" cy="19274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1675" y="1333175"/>
            <a:ext cx="1980299" cy="124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2919825"/>
            <a:ext cx="2109427" cy="1635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03825" y="3388475"/>
            <a:ext cx="2074450" cy="1375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Impacto ambiental</a:t>
            </a:r>
            <a:endParaRPr/>
          </a:p>
        </p:txBody>
      </p:sp>
      <p:sp>
        <p:nvSpPr>
          <p:cNvPr id="66" name="Google Shape;66;p14"/>
          <p:cNvSpPr txBox="1"/>
          <p:nvPr>
            <p:ph idx="1" type="body"/>
          </p:nvPr>
        </p:nvSpPr>
        <p:spPr>
          <a:xfrm>
            <a:off x="390350" y="1236550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/>
              <a:t>Son las afectaciones o alteraciones positivas o negativas causadas por el hombre a la calidad del medio ambiente.</a:t>
            </a:r>
            <a:endParaRPr/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9400" y="2297525"/>
            <a:ext cx="5977149" cy="24457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8" name="Google Shape;68;p14"/>
          <p:cNvCxnSpPr/>
          <p:nvPr/>
        </p:nvCxnSpPr>
        <p:spPr>
          <a:xfrm flipH="1" rot="10800000">
            <a:off x="2611075" y="1093325"/>
            <a:ext cx="3853800" cy="15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Causas del impacto ambiental</a:t>
            </a:r>
            <a:endParaRPr/>
          </a:p>
        </p:txBody>
      </p:sp>
      <p:sp>
        <p:nvSpPr>
          <p:cNvPr id="74" name="Google Shape;74;p15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"/>
              <a:t>Residuos </a:t>
            </a:r>
            <a:r>
              <a:rPr lang="es"/>
              <a:t>electrónicos</a:t>
            </a:r>
            <a:r>
              <a:rPr lang="es"/>
              <a:t>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"/>
              <a:t>Generación</a:t>
            </a:r>
            <a:r>
              <a:rPr lang="es"/>
              <a:t> de gases efecto invernadero.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"/>
              <a:t>Consumo </a:t>
            </a:r>
            <a:r>
              <a:rPr lang="es"/>
              <a:t>energético</a:t>
            </a:r>
            <a:r>
              <a:rPr lang="es"/>
              <a:t> elevado.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"/>
              <a:t>Ocupación de terreno para la empresa.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cxnSp>
        <p:nvCxnSpPr>
          <p:cNvPr id="75" name="Google Shape;75;p15"/>
          <p:cNvCxnSpPr/>
          <p:nvPr/>
        </p:nvCxnSpPr>
        <p:spPr>
          <a:xfrm>
            <a:off x="2208300" y="1095975"/>
            <a:ext cx="4711200" cy="8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76" name="Google Shape;7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0421" y="2854375"/>
            <a:ext cx="2937675" cy="195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48725" y="2854375"/>
            <a:ext cx="2751951" cy="195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 txBox="1"/>
          <p:nvPr>
            <p:ph type="title"/>
          </p:nvPr>
        </p:nvSpPr>
        <p:spPr>
          <a:xfrm>
            <a:off x="311700" y="292850"/>
            <a:ext cx="87279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ESTRATEGIAS PARA LA </a:t>
            </a:r>
            <a:r>
              <a:rPr lang="es"/>
              <a:t>PREVENCIÓN</a:t>
            </a:r>
            <a:r>
              <a:rPr lang="es"/>
              <a:t> DE IMPACTOS AMBIENTALES </a:t>
            </a:r>
            <a:endParaRPr/>
          </a:p>
        </p:txBody>
      </p:sp>
      <p:pic>
        <p:nvPicPr>
          <p:cNvPr id="83" name="Google Shape;8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9275" y="1715125"/>
            <a:ext cx="2575425" cy="1946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22850" y="1715125"/>
            <a:ext cx="2509449" cy="1916875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6"/>
          <p:cNvSpPr txBox="1"/>
          <p:nvPr/>
        </p:nvSpPr>
        <p:spPr>
          <a:xfrm>
            <a:off x="955675" y="3738100"/>
            <a:ext cx="1555500" cy="4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Reciclaje</a:t>
            </a:r>
            <a:endParaRPr sz="18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86" name="Google Shape;86;p16"/>
          <p:cNvSpPr txBox="1"/>
          <p:nvPr/>
        </p:nvSpPr>
        <p:spPr>
          <a:xfrm>
            <a:off x="3799800" y="3632000"/>
            <a:ext cx="1878300" cy="7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Energías</a:t>
            </a:r>
            <a:r>
              <a:rPr lang="es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renovable</a:t>
            </a:r>
            <a:endParaRPr sz="18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87" name="Google Shape;87;p16"/>
          <p:cNvSpPr txBox="1"/>
          <p:nvPr/>
        </p:nvSpPr>
        <p:spPr>
          <a:xfrm>
            <a:off x="6460575" y="3632000"/>
            <a:ext cx="2274600" cy="8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Infraestructura </a:t>
            </a:r>
            <a:r>
              <a:rPr lang="es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ecológica</a:t>
            </a:r>
            <a:endParaRPr sz="18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88" name="Google Shape;88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9600" y="1747850"/>
            <a:ext cx="3224476" cy="19902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9" name="Google Shape;89;p16"/>
          <p:cNvCxnSpPr/>
          <p:nvPr/>
        </p:nvCxnSpPr>
        <p:spPr>
          <a:xfrm flipH="1" rot="10800000">
            <a:off x="629775" y="1046925"/>
            <a:ext cx="8105400" cy="3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ACCIDENTES LABORALES </a:t>
            </a:r>
            <a:endParaRPr/>
          </a:p>
        </p:txBody>
      </p:sp>
      <p:sp>
        <p:nvSpPr>
          <p:cNvPr id="95" name="Google Shape;95;p17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</a:t>
            </a:r>
            <a:r>
              <a:rPr lang="es"/>
              <a:t>l desarrollo de software generalmente se asocia con un entorno de oficina y trabajo sedentario, hay algunos riesgos y desafíos que pueden generar accidentes afectando la salud y el bienestar de los </a:t>
            </a:r>
            <a:r>
              <a:rPr lang="es"/>
              <a:t>desarrolladores</a:t>
            </a:r>
            <a:r>
              <a:rPr lang="es"/>
              <a:t>.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5875" y="2576113"/>
            <a:ext cx="2956349" cy="239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01449" y="2519425"/>
            <a:ext cx="3404725" cy="2505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8" name="Google Shape;98;p17"/>
          <p:cNvCxnSpPr/>
          <p:nvPr/>
        </p:nvCxnSpPr>
        <p:spPr>
          <a:xfrm flipH="1" rot="10800000">
            <a:off x="2854425" y="1038875"/>
            <a:ext cx="3378000" cy="16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ejemplos de accidentes laborales</a:t>
            </a:r>
            <a:endParaRPr/>
          </a:p>
        </p:txBody>
      </p:sp>
      <p:sp>
        <p:nvSpPr>
          <p:cNvPr id="104" name="Google Shape;104;p18"/>
          <p:cNvSpPr txBox="1"/>
          <p:nvPr>
            <p:ph idx="1" type="body"/>
          </p:nvPr>
        </p:nvSpPr>
        <p:spPr>
          <a:xfrm>
            <a:off x="311700" y="1228675"/>
            <a:ext cx="8520600" cy="21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"/>
              <a:t>Lesiones por </a:t>
            </a:r>
            <a:r>
              <a:rPr lang="es"/>
              <a:t>tropiezos</a:t>
            </a:r>
            <a:r>
              <a:rPr lang="es"/>
              <a:t> o </a:t>
            </a:r>
            <a:r>
              <a:rPr lang="es"/>
              <a:t>caídas.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"/>
              <a:t>Accidentes eléctricos.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"/>
              <a:t>Lesiones por objetos punzantes o cortantes.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"/>
              <a:t>Estrés térmico(golpe de calor).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"/>
              <a:t>Falta de conocimientos en el manejo de elementos de emergencia.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5" name="Google Shape;10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2600" y="2947313"/>
            <a:ext cx="2272469" cy="178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1" y="2895350"/>
            <a:ext cx="2354950" cy="18884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7" name="Google Shape;107;p18"/>
          <p:cNvCxnSpPr/>
          <p:nvPr/>
        </p:nvCxnSpPr>
        <p:spPr>
          <a:xfrm>
            <a:off x="1684850" y="1087800"/>
            <a:ext cx="5749800" cy="16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9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Formas de prevenir los accidentes laborales </a:t>
            </a:r>
            <a:endParaRPr/>
          </a:p>
        </p:txBody>
      </p:sp>
      <p:sp>
        <p:nvSpPr>
          <p:cNvPr id="113" name="Google Shape;113;p19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"/>
              <a:t>Organización</a:t>
            </a:r>
            <a:r>
              <a:rPr lang="es"/>
              <a:t> del espacio del trabajo.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"/>
              <a:t>Seguridad </a:t>
            </a:r>
            <a:r>
              <a:rPr lang="es"/>
              <a:t>eléctrica.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"/>
              <a:t>Manipulación</a:t>
            </a:r>
            <a:r>
              <a:rPr lang="es"/>
              <a:t> segura de las herramientas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"/>
              <a:t>Entrenamiento en </a:t>
            </a:r>
            <a:r>
              <a:rPr lang="es"/>
              <a:t>manipulación</a:t>
            </a:r>
            <a:r>
              <a:rPr lang="es"/>
              <a:t> y uso de elementos de emergencia.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4" name="Google Shape;11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0550" y="3034675"/>
            <a:ext cx="1978125" cy="184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2976449"/>
            <a:ext cx="3046825" cy="19042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6" name="Google Shape;116;p19"/>
          <p:cNvCxnSpPr/>
          <p:nvPr/>
        </p:nvCxnSpPr>
        <p:spPr>
          <a:xfrm flipH="1" rot="10800000">
            <a:off x="834250" y="1093850"/>
            <a:ext cx="7385400" cy="8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Enfermedades laborales</a:t>
            </a:r>
            <a:endParaRPr/>
          </a:p>
        </p:txBody>
      </p:sp>
      <p:sp>
        <p:nvSpPr>
          <p:cNvPr id="122" name="Google Shape;122;p20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/>
              <a:t>Las enfermedades laborales son el resultado de la exposición de manera prolongada a factores de riesgo dentro de la actividad laboral.</a:t>
            </a:r>
            <a:endParaRPr/>
          </a:p>
        </p:txBody>
      </p:sp>
      <p:pic>
        <p:nvPicPr>
          <p:cNvPr id="123" name="Google Shape;12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67338" y="2177538"/>
            <a:ext cx="4421374" cy="23913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4" name="Google Shape;124;p20"/>
          <p:cNvCxnSpPr/>
          <p:nvPr/>
        </p:nvCxnSpPr>
        <p:spPr>
          <a:xfrm>
            <a:off x="2751150" y="1042800"/>
            <a:ext cx="3641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8050" y="2792275"/>
            <a:ext cx="1855324" cy="1236875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1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causas de Enfermedades laborales: físicos</a:t>
            </a:r>
            <a:endParaRPr/>
          </a:p>
        </p:txBody>
      </p:sp>
      <p:cxnSp>
        <p:nvCxnSpPr>
          <p:cNvPr id="131" name="Google Shape;131;p21"/>
          <p:cNvCxnSpPr/>
          <p:nvPr/>
        </p:nvCxnSpPr>
        <p:spPr>
          <a:xfrm>
            <a:off x="1468050" y="1038700"/>
            <a:ext cx="6154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2" name="Google Shape;132;p21"/>
          <p:cNvSpPr/>
          <p:nvPr/>
        </p:nvSpPr>
        <p:spPr>
          <a:xfrm>
            <a:off x="2838100" y="1275925"/>
            <a:ext cx="3140700" cy="498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Source Code Pro"/>
                <a:ea typeface="Source Code Pro"/>
                <a:cs typeface="Source Code Pro"/>
                <a:sym typeface="Source Code Pro"/>
              </a:rPr>
              <a:t>Problemas cervicales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33" name="Google Shape;133;p21"/>
          <p:cNvSpPr/>
          <p:nvPr/>
        </p:nvSpPr>
        <p:spPr>
          <a:xfrm>
            <a:off x="4911400" y="1956888"/>
            <a:ext cx="3140700" cy="498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Source Code Pro"/>
                <a:ea typeface="Source Code Pro"/>
                <a:cs typeface="Source Code Pro"/>
                <a:sym typeface="Source Code Pro"/>
              </a:rPr>
              <a:t>Problemas de cuello 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34" name="Google Shape;134;p21"/>
          <p:cNvSpPr/>
          <p:nvPr/>
        </p:nvSpPr>
        <p:spPr>
          <a:xfrm>
            <a:off x="3956475" y="2686675"/>
            <a:ext cx="3140700" cy="498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Source Code Pro"/>
                <a:ea typeface="Source Code Pro"/>
                <a:cs typeface="Source Code Pro"/>
                <a:sym typeface="Source Code Pro"/>
              </a:rPr>
              <a:t>Problemas circulatorios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35" name="Google Shape;135;p21"/>
          <p:cNvSpPr/>
          <p:nvPr/>
        </p:nvSpPr>
        <p:spPr>
          <a:xfrm>
            <a:off x="1264300" y="1981288"/>
            <a:ext cx="3140700" cy="498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Source Code Pro"/>
                <a:ea typeface="Source Code Pro"/>
                <a:cs typeface="Source Code Pro"/>
                <a:sym typeface="Source Code Pro"/>
              </a:rPr>
              <a:t>Problemas de espalda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136" name="Google Shape;13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45725" y="3460650"/>
            <a:ext cx="2235825" cy="132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40550" y="3666225"/>
            <a:ext cx="2235826" cy="1117913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1"/>
          <p:cNvSpPr/>
          <p:nvPr/>
        </p:nvSpPr>
        <p:spPr>
          <a:xfrm>
            <a:off x="5436725" y="3427450"/>
            <a:ext cx="3140700" cy="498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Source Code Pro"/>
                <a:ea typeface="Source Code Pro"/>
                <a:cs typeface="Source Code Pro"/>
                <a:sym typeface="Source Code Pro"/>
              </a:rPr>
              <a:t>Problemas en las muñecas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39" name="Google Shape;139;p21"/>
          <p:cNvSpPr/>
          <p:nvPr/>
        </p:nvSpPr>
        <p:spPr>
          <a:xfrm>
            <a:off x="5436725" y="4168225"/>
            <a:ext cx="3140700" cy="498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Source Code Pro"/>
                <a:ea typeface="Source Code Pro"/>
                <a:cs typeface="Source Code Pro"/>
                <a:sym typeface="Source Code Pro"/>
              </a:rPr>
              <a:t>Problemas visuales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